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48" r:id="rId3"/>
    <p:sldId id="351" r:id="rId4"/>
    <p:sldId id="350" r:id="rId5"/>
    <p:sldId id="349" r:id="rId6"/>
    <p:sldId id="343" r:id="rId7"/>
    <p:sldId id="342" r:id="rId8"/>
    <p:sldId id="344" r:id="rId9"/>
    <p:sldId id="334" r:id="rId10"/>
    <p:sldId id="333" r:id="rId11"/>
    <p:sldId id="332" r:id="rId12"/>
    <p:sldId id="336" r:id="rId13"/>
    <p:sldId id="335" r:id="rId14"/>
    <p:sldId id="337" r:id="rId15"/>
    <p:sldId id="340" r:id="rId16"/>
    <p:sldId id="338" r:id="rId17"/>
    <p:sldId id="347" r:id="rId18"/>
    <p:sldId id="345" r:id="rId19"/>
    <p:sldId id="353" r:id="rId20"/>
    <p:sldId id="352" r:id="rId21"/>
    <p:sldId id="339" r:id="rId22"/>
    <p:sldId id="346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61776C6-CD5F-4B9A-A4C0-1306D5DB2211}">
          <p14:sldIdLst>
            <p14:sldId id="256"/>
            <p14:sldId id="348"/>
            <p14:sldId id="351"/>
            <p14:sldId id="350"/>
            <p14:sldId id="349"/>
            <p14:sldId id="343"/>
            <p14:sldId id="342"/>
            <p14:sldId id="344"/>
            <p14:sldId id="334"/>
            <p14:sldId id="333"/>
            <p14:sldId id="332"/>
            <p14:sldId id="336"/>
            <p14:sldId id="335"/>
            <p14:sldId id="337"/>
            <p14:sldId id="340"/>
            <p14:sldId id="338"/>
            <p14:sldId id="347"/>
            <p14:sldId id="345"/>
            <p14:sldId id="353"/>
            <p14:sldId id="352"/>
            <p14:sldId id="339"/>
            <p14:sldId id="34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8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5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6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3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6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4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3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9" r:id="rId7"/>
    <p:sldLayoutId id="2147483688" r:id="rId8"/>
    <p:sldLayoutId id="2147483687" r:id="rId9"/>
    <p:sldLayoutId id="2147483686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F88DBF8-DAF7-400D-6AEB-04DE7A4B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0AE26-D20C-9C10-47E9-F9259E04C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8317" y="5190978"/>
            <a:ext cx="5263641" cy="1667011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Kodanda Rama Yaswanth Kumar Ramadugu (KXR230001)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Uday Teja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Bandaru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(UTB220000)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4D1C6-2E13-DCD2-17CA-5D33BBD0F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9518" y="1365962"/>
            <a:ext cx="6886135" cy="984738"/>
          </a:xfrm>
        </p:spPr>
        <p:txBody>
          <a:bodyPr anchor="b">
            <a:noAutofit/>
          </a:bodyPr>
          <a:lstStyle/>
          <a:p>
            <a:pPr algn="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 Bit Microprocessor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9BC1E-B08B-E9E5-B922-F2E9A42D3F1C}"/>
              </a:ext>
            </a:extLst>
          </p:cNvPr>
          <p:cNvSpPr txBox="1"/>
          <p:nvPr/>
        </p:nvSpPr>
        <p:spPr>
          <a:xfrm>
            <a:off x="984718" y="125216"/>
            <a:ext cx="10241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VLSI DESIGN (CE 6325)</a:t>
            </a:r>
          </a:p>
        </p:txBody>
      </p:sp>
    </p:spTree>
    <p:extLst>
      <p:ext uri="{BB962C8B-B14F-4D97-AF65-F5344CB8AC3E}">
        <p14:creationId xmlns:p14="http://schemas.microsoft.com/office/powerpoint/2010/main" val="418433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7261-3D1F-6BC3-2F16-9F8A0C35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879"/>
            <a:ext cx="9953684" cy="6963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2F492DD-9DC6-D569-9A7E-BC51B6DBA3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71"/>
            <a:ext cx="12192000" cy="621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4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3B03-67F6-452A-EB2F-33CAD60F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86884" cy="61194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pic>
        <p:nvPicPr>
          <p:cNvPr id="10" name="Content Placeholder 9" descr="A green lines on a black background&#10;&#10;Description automatically generated">
            <a:extLst>
              <a:ext uri="{FF2B5EF4-FFF2-40B4-BE49-F238E27FC236}">
                <a16:creationId xmlns:a16="http://schemas.microsoft.com/office/drawing/2014/main" id="{63B99C59-AD50-5C1C-CB63-D3140CA76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606"/>
            <a:ext cx="12191999" cy="6316394"/>
          </a:xfrm>
        </p:spPr>
      </p:pic>
    </p:spTree>
    <p:extLst>
      <p:ext uri="{BB962C8B-B14F-4D97-AF65-F5344CB8AC3E}">
        <p14:creationId xmlns:p14="http://schemas.microsoft.com/office/powerpoint/2010/main" val="296989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09F2-0A75-12C7-F064-B8F5268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886884" cy="6540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DRC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244ABC-2716-0A67-9453-BB211276F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572"/>
            <a:ext cx="12192000" cy="6323428"/>
          </a:xfrm>
        </p:spPr>
      </p:pic>
    </p:spTree>
    <p:extLst>
      <p:ext uri="{BB962C8B-B14F-4D97-AF65-F5344CB8AC3E}">
        <p14:creationId xmlns:p14="http://schemas.microsoft.com/office/powerpoint/2010/main" val="151567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4022-483B-0220-2755-540BA1DF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886884" cy="6189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3F4A41-3F75-E74E-2019-3C8AD564E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337"/>
            <a:ext cx="12192000" cy="6316662"/>
          </a:xfrm>
        </p:spPr>
      </p:pic>
    </p:spTree>
    <p:extLst>
      <p:ext uri="{BB962C8B-B14F-4D97-AF65-F5344CB8AC3E}">
        <p14:creationId xmlns:p14="http://schemas.microsoft.com/office/powerpoint/2010/main" val="284453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429C-5C56-1FB5-C2EA-18CCF20E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86884" cy="6752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PEX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29BD16-3BEE-2D91-9FC7-57899F342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263"/>
            <a:ext cx="12192000" cy="6281737"/>
          </a:xfrm>
        </p:spPr>
      </p:pic>
    </p:spTree>
    <p:extLst>
      <p:ext uri="{BB962C8B-B14F-4D97-AF65-F5344CB8AC3E}">
        <p14:creationId xmlns:p14="http://schemas.microsoft.com/office/powerpoint/2010/main" val="337349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7D28-A3C9-74AE-3CD7-57408C50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473"/>
            <a:ext cx="8886884" cy="7104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TPL File</a:t>
            </a:r>
          </a:p>
        </p:txBody>
      </p:sp>
      <p:pic>
        <p:nvPicPr>
          <p:cNvPr id="4098" name="Picture 2" descr="Media">
            <a:extLst>
              <a:ext uri="{FF2B5EF4-FFF2-40B4-BE49-F238E27FC236}">
                <a16:creationId xmlns:a16="http://schemas.microsoft.com/office/drawing/2014/main" id="{C0A2E4CF-3514-EA57-6BA0-9A147D303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180"/>
            <a:ext cx="12191999" cy="631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543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4C8D-1B46-B822-97CB-51228525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953684" cy="71745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Hspice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10169-9852-FBAE-70B0-4D177EE1EC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" y="717452"/>
            <a:ext cx="11598811" cy="60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3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02E6-BDC9-4DA7-6559-514B7757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27556" cy="6234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in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Hspice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2B82C0-1FE2-E8BA-2194-9DF2B9B48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454"/>
            <a:ext cx="12192000" cy="6234546"/>
          </a:xfrm>
        </p:spPr>
      </p:pic>
    </p:spTree>
    <p:extLst>
      <p:ext uri="{BB962C8B-B14F-4D97-AF65-F5344CB8AC3E}">
        <p14:creationId xmlns:p14="http://schemas.microsoft.com/office/powerpoint/2010/main" val="256604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60C5-C4D3-020D-7FF6-33947E59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886884" cy="6189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.mt0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0B0733-6690-0365-7AB2-243A8FC6B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618979"/>
            <a:ext cx="10916530" cy="6035039"/>
          </a:xfrm>
        </p:spPr>
      </p:pic>
    </p:spTree>
    <p:extLst>
      <p:ext uri="{BB962C8B-B14F-4D97-AF65-F5344CB8AC3E}">
        <p14:creationId xmlns:p14="http://schemas.microsoft.com/office/powerpoint/2010/main" val="1719887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47E6-99AF-B592-77B6-EBB104C0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86884" cy="6049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(Setup File)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B56F8183-B41A-8BFA-96E0-871AD81591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918"/>
            <a:ext cx="12192000" cy="62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97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FDAA-636E-E3B5-AFE8-7DF8E31E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48337" cy="69545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Schematic: </a:t>
            </a:r>
          </a:p>
        </p:txBody>
      </p:sp>
      <p:pic>
        <p:nvPicPr>
          <p:cNvPr id="7" name="Content Placeholder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A62FC77-7807-22EC-DD2B-589D6B3B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22071" b="3263"/>
          <a:stretch/>
        </p:blipFill>
        <p:spPr>
          <a:xfrm>
            <a:off x="0" y="695453"/>
            <a:ext cx="12192000" cy="6162547"/>
          </a:xfrm>
        </p:spPr>
      </p:pic>
    </p:spTree>
    <p:extLst>
      <p:ext uri="{BB962C8B-B14F-4D97-AF65-F5344CB8AC3E}">
        <p14:creationId xmlns:p14="http://schemas.microsoft.com/office/powerpoint/2010/main" val="354619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932805-3878-B82E-0299-D14092A96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15161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4FD4-E72A-6CD7-F4A9-985C5C43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965"/>
            <a:ext cx="8886884" cy="628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</a:t>
            </a:r>
          </a:p>
        </p:txBody>
      </p:sp>
      <p:pic>
        <p:nvPicPr>
          <p:cNvPr id="5126" name="Picture 6" descr="Media">
            <a:extLst>
              <a:ext uri="{FF2B5EF4-FFF2-40B4-BE49-F238E27FC236}">
                <a16:creationId xmlns:a16="http://schemas.microsoft.com/office/drawing/2014/main" id="{492B9029-B2DC-FA3E-3280-B0F991644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66672"/>
            <a:ext cx="12106141" cy="62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9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C900-8191-8EBF-89C2-CF012E51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86884" cy="6366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AEDP Calculation: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26A8D-0B34-3900-5990-C0365BF9EE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733331"/>
                <a:ext cx="12192001" cy="6124669"/>
              </a:xfrm>
            </p:spPr>
            <p:txBody>
              <a:bodyPr>
                <a:normAutofit/>
              </a:bodyPr>
              <a:lstStyle/>
              <a:p>
                <a:pPr marL="298450" indent="-285750">
                  <a:lnSpc>
                    <a:spcPct val="100000"/>
                  </a:lnSpc>
                  <a:spcBef>
                    <a:spcPts val="865"/>
                  </a:spcBef>
                  <a:tabLst>
                    <a:tab pos="240665" algn="l"/>
                  </a:tabLst>
                </a:pPr>
                <a:r>
                  <a:rPr lang="en-US" sz="20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Height= 56.86µm</a:t>
                </a:r>
              </a:p>
              <a:p>
                <a:pPr marL="298450" indent="-285750">
                  <a:lnSpc>
                    <a:spcPct val="100000"/>
                  </a:lnSpc>
                  <a:spcBef>
                    <a:spcPts val="865"/>
                  </a:spcBef>
                  <a:tabLst>
                    <a:tab pos="240665" algn="l"/>
                  </a:tabLst>
                </a:pPr>
                <a:r>
                  <a:rPr lang="en-US" sz="20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Width= 66.20µm</a:t>
                </a:r>
              </a:p>
              <a:p>
                <a:pPr marL="298450" indent="-285750">
                  <a:lnSpc>
                    <a:spcPct val="100000"/>
                  </a:lnSpc>
                  <a:spcBef>
                    <a:spcPts val="865"/>
                  </a:spcBef>
                  <a:tabLst>
                    <a:tab pos="240665" algn="l"/>
                  </a:tabLst>
                </a:pPr>
                <a:r>
                  <a:rPr lang="en-US" sz="20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Area=Cell</a:t>
                </a:r>
                <a:r>
                  <a:rPr lang="en-US" sz="2000" spc="-1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</a:t>
                </a:r>
                <a:r>
                  <a:rPr lang="en-US" sz="20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*Cell</a:t>
                </a:r>
                <a:r>
                  <a:rPr lang="en-US" sz="20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Width=56860nm*66200nm=3,764,132,000</a:t>
                </a:r>
                <a:r>
                  <a:rPr lang="en-US" sz="2000" spc="-1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sz="200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98450" indent="-285750">
                  <a:lnSpc>
                    <a:spcPts val="2055"/>
                  </a:lnSpc>
                  <a:spcBef>
                    <a:spcPts val="765"/>
                  </a:spcBef>
                  <a:tabLst>
                    <a:tab pos="240665" algn="l"/>
                  </a:tabLst>
                </a:pPr>
                <a:r>
                  <a:rPr lang="en-US" sz="20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Energy(</a:t>
                </a:r>
                <a:r>
                  <a:rPr lang="en-US" sz="2000" spc="-5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fJ</a:t>
                </a:r>
                <a:r>
                  <a:rPr lang="en-US" sz="20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)=(Current*Voltage*total</a:t>
                </a:r>
                <a:r>
                  <a:rPr lang="en-US" sz="2000" spc="-1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US" sz="2000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</a:t>
                </a:r>
                <a:r>
                  <a:rPr lang="en-US" sz="2000" spc="-1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2000" spc="-1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en-US" sz="2000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operations</a:t>
                </a:r>
                <a:r>
                  <a:rPr lang="en-US" sz="2000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including</a:t>
                </a:r>
                <a:r>
                  <a:rPr lang="en-US" sz="2000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2000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reset</a:t>
                </a:r>
                <a:r>
                  <a:rPr lang="en-US" sz="2000" spc="-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operation)=</a:t>
                </a:r>
                <a:r>
                  <a:rPr lang="en-US" sz="20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3735fJ</a:t>
                </a:r>
              </a:p>
              <a:p>
                <a:pPr marL="298450" indent="-285750">
                  <a:lnSpc>
                    <a:spcPct val="100000"/>
                  </a:lnSpc>
                  <a:spcBef>
                    <a:spcPts val="795"/>
                  </a:spcBef>
                  <a:tabLst>
                    <a:tab pos="240665" algn="l"/>
                  </a:tabLst>
                </a:pP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Delay(</a:t>
                </a:r>
                <a:r>
                  <a:rPr lang="en-US" sz="2000" spc="-1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)=460ps</a:t>
                </a:r>
                <a:r>
                  <a:rPr lang="en-US" sz="2000" spc="-11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(Minimum</a:t>
                </a:r>
                <a:r>
                  <a:rPr lang="en-US" sz="2000" spc="-1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possible</a:t>
                </a:r>
                <a:r>
                  <a:rPr lang="en-US" sz="2000" spc="-11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clock</a:t>
                </a:r>
                <a:r>
                  <a:rPr lang="en-US" sz="2000" spc="-11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period)</a:t>
                </a:r>
              </a:p>
              <a:p>
                <a:pPr marL="298450" indent="-285750">
                  <a:lnSpc>
                    <a:spcPct val="100000"/>
                  </a:lnSpc>
                  <a:spcBef>
                    <a:spcPts val="790"/>
                  </a:spcBef>
                  <a:tabLst>
                    <a:tab pos="240665" algn="l"/>
                  </a:tabLst>
                </a:pPr>
                <a:r>
                  <a:rPr lang="en-US" sz="20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AEDP(fJ.ps.</a:t>
                </a:r>
                <a:r>
                  <a:rPr lang="en-US" sz="2000" spc="-1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)=Area</a:t>
                </a:r>
                <a:r>
                  <a:rPr lang="en-US" sz="20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-1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spc="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000" spc="-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</a:t>
                </a:r>
                <a:r>
                  <a:rPr lang="en-US" sz="2000" spc="-1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spc="-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fJ</a:t>
                </a:r>
                <a:r>
                  <a:rPr lang="en-US" sz="2000" spc="-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  <a:r>
                  <a:rPr lang="en-US" sz="2000" spc="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000" spc="-1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</a:t>
                </a:r>
                <a:r>
                  <a:rPr lang="en-US" sz="2000" spc="-1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spc="7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</a:t>
                </a:r>
                <a:r>
                  <a:rPr lang="en-US" sz="20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20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3,764,132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pc="-1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,000</m:t>
                        </m:r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sz="2000" i="1" spc="-1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pc="-1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spc="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*3735</a:t>
                </a:r>
                <a:r>
                  <a:rPr lang="en-US" sz="20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fj</a:t>
                </a:r>
                <a:r>
                  <a:rPr lang="en-US" sz="2000" spc="-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000" spc="-1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460</a:t>
                </a:r>
                <a:endParaRPr lang="en-US" sz="2000" spc="-14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98450" indent="-285750">
                  <a:lnSpc>
                    <a:spcPct val="100000"/>
                  </a:lnSpc>
                  <a:spcBef>
                    <a:spcPts val="790"/>
                  </a:spcBef>
                  <a:tabLst>
                    <a:tab pos="240665" algn="l"/>
                  </a:tabLst>
                </a:pPr>
                <a:r>
                  <a:rPr lang="en-US" sz="2000" b="1" spc="-14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AEDP  in (fj.ps.</a:t>
                </a:r>
                <a:r>
                  <a:rPr lang="en-US" sz="2000" b="1" spc="-10" dirty="0">
                    <a:solidFill>
                      <a:srgbClr val="FF0000"/>
                    </a:solidFill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pc="-1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 spc="-1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𝒏𝒎</m:t>
                        </m:r>
                      </m:e>
                      <m:sup>
                        <m:r>
                          <a:rPr lang="en-US" sz="2000" b="1" i="1" spc="-1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spc="-14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 </a:t>
                </a:r>
                <a:r>
                  <a:rPr lang="en-US" sz="2000" b="1" spc="-1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6.46715418920fj.ps.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pc="-10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 spc="-10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𝒏𝒎</m:t>
                        </m:r>
                      </m:e>
                      <m:sup>
                        <m:r>
                          <a:rPr lang="en-US" sz="2000" b="1" i="1" spc="-10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000" b="1" spc="-10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26A8D-0B34-3900-5990-C0365BF9E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733331"/>
                <a:ext cx="12192001" cy="6124669"/>
              </a:xfrm>
              <a:blipFill>
                <a:blip r:embed="rId2"/>
                <a:stretch>
                  <a:fillRect l="-350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2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7D1A-F397-A76F-5228-209563A0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216" y="2784348"/>
            <a:ext cx="8883836" cy="1289304"/>
          </a:xfrm>
        </p:spPr>
        <p:txBody>
          <a:bodyPr>
            <a:normAutofit/>
          </a:bodyPr>
          <a:lstStyle/>
          <a:p>
            <a:r>
              <a:rPr lang="en-US" sz="6000" b="1" i="1" dirty="0"/>
              <a:t>Thank You</a:t>
            </a:r>
            <a:endParaRPr lang="en-US" sz="6000" b="1" dirty="0"/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968A985D-A6C4-A89A-A89B-6EBC3EE3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3213" y="770409"/>
            <a:ext cx="5482167" cy="54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1E9-10B7-DC7A-AE06-DB13BE0E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886884" cy="6790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Add/Sub Block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A5201A2-3A28-8DA4-115F-A7EF5FE1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23901" r="9613" b="312"/>
          <a:stretch/>
        </p:blipFill>
        <p:spPr>
          <a:xfrm>
            <a:off x="-2" y="679011"/>
            <a:ext cx="12192002" cy="6178989"/>
          </a:xfrm>
        </p:spPr>
      </p:pic>
    </p:spTree>
    <p:extLst>
      <p:ext uri="{BB962C8B-B14F-4D97-AF65-F5344CB8AC3E}">
        <p14:creationId xmlns:p14="http://schemas.microsoft.com/office/powerpoint/2010/main" val="38141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5152-7437-A5F9-6104-F585F3B4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4321"/>
            <a:ext cx="8886884" cy="69545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Mul/ Div Block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9DCCB0-CEB5-DF12-28CB-88218330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21470" b="3652"/>
          <a:stretch/>
        </p:blipFill>
        <p:spPr>
          <a:xfrm>
            <a:off x="0" y="574766"/>
            <a:ext cx="12192000" cy="6283234"/>
          </a:xfrm>
        </p:spPr>
      </p:pic>
    </p:spTree>
    <p:extLst>
      <p:ext uri="{BB962C8B-B14F-4D97-AF65-F5344CB8AC3E}">
        <p14:creationId xmlns:p14="http://schemas.microsoft.com/office/powerpoint/2010/main" val="220873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754C-1D31-89E6-C0ED-4476DC62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2"/>
            <a:ext cx="8886884" cy="69545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XNOR Block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DFF2806-97F9-42EA-3FE1-A5AF240D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20674" r="11557" b="2181"/>
          <a:stretch/>
        </p:blipFill>
        <p:spPr>
          <a:xfrm>
            <a:off x="0" y="675861"/>
            <a:ext cx="12191999" cy="6182139"/>
          </a:xfrm>
        </p:spPr>
      </p:pic>
    </p:spTree>
    <p:extLst>
      <p:ext uri="{BB962C8B-B14F-4D97-AF65-F5344CB8AC3E}">
        <p14:creationId xmlns:p14="http://schemas.microsoft.com/office/powerpoint/2010/main" val="219676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573981-148E-49E9-142B-CFC3B1734AD5}"/>
              </a:ext>
            </a:extLst>
          </p:cNvPr>
          <p:cNvSpPr txBox="1"/>
          <p:nvPr/>
        </p:nvSpPr>
        <p:spPr>
          <a:xfrm>
            <a:off x="-72428" y="90535"/>
            <a:ext cx="502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 Code: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29EB9C-DC75-07AA-1961-F94151DC9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865"/>
            <a:ext cx="12192000" cy="61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1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4D8BDBA-9367-0361-66C8-CAA74A797B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7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AEF2-8E8C-6542-D29B-1692F5A1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6" y="0"/>
            <a:ext cx="12176514" cy="5205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Vision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2206C1-7B17-641E-AF5B-20BD3AA0B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" y="520506"/>
            <a:ext cx="12176514" cy="625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8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BBD1-F308-2B37-834B-F4A6FEBC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953684" cy="696912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B122E46-44F4-B3BA-0256-82A4E1F7D7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09"/>
            <a:ext cx="12192000" cy="62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88318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3885</TotalTime>
  <Words>176</Words>
  <Application>Microsoft Office PowerPoint</Application>
  <PresentationFormat>Widescreen</PresentationFormat>
  <Paragraphs>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Neue Haas Grotesk Text Pro</vt:lpstr>
      <vt:lpstr>Times New Roman</vt:lpstr>
      <vt:lpstr>SwellVTI</vt:lpstr>
      <vt:lpstr>Team Members: Kodanda Rama Yaswanth Kumar Ramadugu (KXR230001) Uday Teja Bandaru (UTB220000)  </vt:lpstr>
      <vt:lpstr>Initial Schematic: </vt:lpstr>
      <vt:lpstr>Add/Sub Block</vt:lpstr>
      <vt:lpstr>Mul/ Div Block</vt:lpstr>
      <vt:lpstr>XNOR Block</vt:lpstr>
      <vt:lpstr>PowerPoint Presentation</vt:lpstr>
      <vt:lpstr>PowerPoint Presentation</vt:lpstr>
      <vt:lpstr>Design Vision</vt:lpstr>
      <vt:lpstr>Innovus</vt:lpstr>
      <vt:lpstr>Layout</vt:lpstr>
      <vt:lpstr>Schematic</vt:lpstr>
      <vt:lpstr>DRC</vt:lpstr>
      <vt:lpstr>LVS</vt:lpstr>
      <vt:lpstr>PEX</vt:lpstr>
      <vt:lpstr>TPL File</vt:lpstr>
      <vt:lpstr>Hspice Terminal</vt:lpstr>
      <vt:lpstr>Energy values in Hspice terminal:</vt:lpstr>
      <vt:lpstr>.mt0</vt:lpstr>
      <vt:lpstr>.sp (Setup File)</vt:lpstr>
      <vt:lpstr>PowerPoint Presentation</vt:lpstr>
      <vt:lpstr>Output Waveform</vt:lpstr>
      <vt:lpstr>AEDP Calculation: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😘😍YASHU 😘😍</dc:creator>
  <cp:lastModifiedBy>Ramadugu, Kodanda Rama Yaswanth Kumar</cp:lastModifiedBy>
  <cp:revision>393</cp:revision>
  <dcterms:created xsi:type="dcterms:W3CDTF">2023-11-01T16:04:12Z</dcterms:created>
  <dcterms:modified xsi:type="dcterms:W3CDTF">2024-05-10T16:47:54Z</dcterms:modified>
</cp:coreProperties>
</file>